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3" r:id="rId3"/>
    <p:sldId id="264" r:id="rId4"/>
    <p:sldId id="261" r:id="rId5"/>
    <p:sldId id="266" r:id="rId6"/>
    <p:sldId id="267" r:id="rId7"/>
    <p:sldId id="268" r:id="rId8"/>
    <p:sldId id="265" r:id="rId9"/>
    <p:sldId id="270" r:id="rId10"/>
    <p:sldId id="271" r:id="rId11"/>
    <p:sldId id="273" r:id="rId12"/>
    <p:sldId id="274" r:id="rId13"/>
    <p:sldId id="275" r:id="rId14"/>
    <p:sldId id="276" r:id="rId15"/>
    <p:sldId id="25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9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20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239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3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96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131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75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833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0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231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56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284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306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409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732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926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245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B237D6C-AF86-4FF3-9B95-EE726BA54C99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1623C15-2DB5-4E53-8D73-146727EEB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7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3055" y="401782"/>
            <a:ext cx="10269968" cy="257694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ВИЗИТКА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РОДИТЕЛЬСКОГО КОМИТЕТА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а класса школы № 133</a:t>
            </a:r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2224424"/>
          </a:xfrm>
        </p:spPr>
        <p:txBody>
          <a:bodyPr>
            <a:normAutofit fontScale="70000" lnSpcReduction="20000"/>
          </a:bodyPr>
          <a:lstStyle/>
          <a:p>
            <a:r>
              <a:rPr lang="ru-RU" sz="6000" i="1" dirty="0" smtClean="0">
                <a:ln w="3175" cmpd="sng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Московский район</a:t>
            </a:r>
          </a:p>
          <a:p>
            <a:r>
              <a:rPr lang="ru-RU" sz="6000" i="1" dirty="0" smtClean="0">
                <a:ln w="3175" cmpd="sng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город Казань</a:t>
            </a:r>
          </a:p>
          <a:p>
            <a:r>
              <a:rPr lang="ru-RU" sz="6000" i="1" dirty="0" smtClean="0">
                <a:ln w="3175" cmpd="sng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2017</a:t>
            </a:r>
            <a:endParaRPr lang="ru-RU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28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152401"/>
            <a:ext cx="10018713" cy="3394364"/>
          </a:xfrm>
        </p:spPr>
        <p:txBody>
          <a:bodyPr>
            <a:normAutofit/>
          </a:bodyPr>
          <a:lstStyle/>
          <a:p>
            <a:r>
              <a:rPr lang="ru-RU" altLang="ru-RU" sz="3200" i="1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 panose="02020603050405020304" pitchFamily="18" charset="0"/>
              </a:rPr>
              <a:t>Воспитывает всё: люди, вещи, явления, </a:t>
            </a:r>
            <a:r>
              <a:rPr lang="ru-RU" altLang="ru-RU" sz="320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altLang="ru-RU" sz="320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altLang="ru-RU" sz="3200" i="1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 panose="02020603050405020304" pitchFamily="18" charset="0"/>
              </a:rPr>
              <a:t>но, прежде всего и дольше всего – люди.</a:t>
            </a:r>
            <a:r>
              <a:rPr lang="ru-RU" altLang="ru-RU" sz="320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altLang="ru-RU" sz="320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3200" i="1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 panose="02020603050405020304" pitchFamily="18" charset="0"/>
              </a:rPr>
              <a:t> Из них на первом месте –</a:t>
            </a:r>
            <a:r>
              <a:rPr lang="ru-RU" altLang="ru-RU" sz="320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lang="ru-RU" altLang="ru-RU" sz="3200" i="1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 panose="02020603050405020304" pitchFamily="18" charset="0"/>
              </a:rPr>
              <a:t>родители и педагоги.</a:t>
            </a:r>
            <a:br>
              <a:rPr lang="ru-RU" altLang="ru-RU" sz="3200" i="1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 panose="02020603050405020304" pitchFamily="18" charset="0"/>
              </a:rPr>
            </a:br>
            <a:r>
              <a:rPr lang="ru-RU" altLang="ru-RU" sz="320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altLang="ru-RU" sz="320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3200" i="1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lang="ru-RU" altLang="ru-RU" sz="3200" i="1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 panose="02020603050405020304" pitchFamily="18" charset="0"/>
              </a:rPr>
              <a:t>                                                                   </a:t>
            </a:r>
            <a:r>
              <a:rPr lang="ru-RU" altLang="ru-RU" sz="3200" i="1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 panose="02020603050405020304" pitchFamily="18" charset="0"/>
              </a:rPr>
              <a:t>А.С.Макаренко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638" y="2241550"/>
            <a:ext cx="3100387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77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41494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ru-RU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Основа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основ – родительский дом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В семейном кругу мы с вами растем. Пускаем в семье мы корни свои,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И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в жизнь смело входим из дружной семьи. В семейном кругу мы жизнь создаем. Основа основ – родительский дом.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628" y="4236971"/>
            <a:ext cx="4389766" cy="23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7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166256"/>
            <a:ext cx="10018713" cy="1939635"/>
          </a:xfrm>
        </p:spPr>
        <p:txBody>
          <a:bodyPr/>
          <a:lstStyle/>
          <a:p>
            <a:r>
              <a:rPr lang="ru-RU" altLang="ru-RU" sz="440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Структура родительского министерства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654686"/>
              </p:ext>
            </p:extLst>
          </p:nvPr>
        </p:nvGraphicFramePr>
        <p:xfrm>
          <a:off x="1484311" y="1746840"/>
          <a:ext cx="10018714" cy="4612749"/>
        </p:xfrm>
        <a:graphic>
          <a:graphicData uri="http://schemas.openxmlformats.org/drawingml/2006/table">
            <a:tbl>
              <a:tblPr firstRow="1" bandRow="1"/>
              <a:tblGrid>
                <a:gridCol w="5009357">
                  <a:extLst>
                    <a:ext uri="{9D8B030D-6E8A-4147-A177-3AD203B41FA5}">
                      <a16:colId xmlns:a16="http://schemas.microsoft.com/office/drawing/2014/main" val="1504386005"/>
                    </a:ext>
                  </a:extLst>
                </a:gridCol>
                <a:gridCol w="5009357">
                  <a:extLst>
                    <a:ext uri="{9D8B030D-6E8A-4147-A177-3AD203B41FA5}">
                      <a16:colId xmlns:a16="http://schemas.microsoft.com/office/drawing/2014/main" val="1697642604"/>
                    </a:ext>
                  </a:extLst>
                </a:gridCol>
              </a:tblGrid>
              <a:tr h="1647524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800" dirty="0" smtClean="0"/>
                    </a:p>
                    <a:p>
                      <a:pPr algn="ctr"/>
                      <a:r>
                        <a:rPr lang="ru-RU" sz="4400" dirty="0" smtClean="0">
                          <a:latin typeface="Comic Sans MS" panose="030F0702030302020204" pitchFamily="66" charset="0"/>
                          <a:cs typeface="Times New Roman" pitchFamily="18" charset="0"/>
                        </a:rPr>
                        <a:t>МИНИСТР</a:t>
                      </a:r>
                    </a:p>
                    <a:p>
                      <a:pPr algn="ctr"/>
                      <a:r>
                        <a:rPr lang="ru-RU" sz="4400" dirty="0" smtClean="0">
                          <a:latin typeface="Comic Sans MS" panose="030F0702030302020204" pitchFamily="66" charset="0"/>
                          <a:cs typeface="Times New Roman" pitchFamily="18" charset="0"/>
                        </a:rPr>
                        <a:t>Егорова А.Н.</a:t>
                      </a:r>
                    </a:p>
                  </a:txBody>
                  <a:tcPr marT="45721" marB="4572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013168"/>
                  </a:ext>
                </a:extLst>
              </a:tr>
              <a:tr h="290586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omic Sans MS" panose="030F0702030302020204" pitchFamily="66" charset="0"/>
                        </a:rPr>
                        <a:t>Заместитель министра </a:t>
                      </a:r>
                    </a:p>
                    <a:p>
                      <a:pPr algn="ctr"/>
                      <a:r>
                        <a:rPr lang="ru-RU" sz="2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omic Sans MS" panose="030F0702030302020204" pitchFamily="66" charset="0"/>
                        </a:rPr>
                        <a:t>по финансовым вопросам</a:t>
                      </a:r>
                    </a:p>
                    <a:p>
                      <a:pPr algn="ctr"/>
                      <a:r>
                        <a:rPr lang="ru-RU" sz="28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omic Sans MS" panose="030F0702030302020204" pitchFamily="66" charset="0"/>
                        </a:rPr>
                        <a:t>Хиялеева</a:t>
                      </a:r>
                      <a:r>
                        <a:rPr lang="ru-RU" sz="2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omic Sans MS" panose="030F0702030302020204" pitchFamily="66" charset="0"/>
                        </a:rPr>
                        <a:t> М. А.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T="45721" marB="4572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omic Sans MS" panose="030F0702030302020204" pitchFamily="66" charset="0"/>
                        </a:rPr>
                        <a:t>Заместитель</a:t>
                      </a:r>
                      <a:r>
                        <a:rPr lang="ru-RU" sz="2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omic Sans MS" panose="030F0702030302020204" pitchFamily="66" charset="0"/>
                        </a:rPr>
                        <a:t> министра </a:t>
                      </a:r>
                    </a:p>
                    <a:p>
                      <a:pPr algn="ctr"/>
                      <a:r>
                        <a:rPr lang="ru-RU" sz="2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omic Sans MS" panose="030F0702030302020204" pitchFamily="66" charset="0"/>
                        </a:rPr>
                        <a:t>по культурно-массовым вопросам</a:t>
                      </a:r>
                    </a:p>
                    <a:p>
                      <a:pPr algn="ctr"/>
                      <a:r>
                        <a:rPr lang="ru-RU" sz="2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omic Sans MS" panose="030F0702030302020204" pitchFamily="66" charset="0"/>
                        </a:rPr>
                        <a:t>Федорова  О. Е.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T="45721" marB="4572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446151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24804">
            <a:off x="9114296" y="1292801"/>
            <a:ext cx="2232000" cy="2232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3418">
            <a:off x="522191" y="4586403"/>
            <a:ext cx="2160000" cy="216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16" t="26527" r="28522" b="52112"/>
          <a:stretch/>
        </p:blipFill>
        <p:spPr>
          <a:xfrm rot="20787437">
            <a:off x="5729888" y="4958760"/>
            <a:ext cx="1970900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3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6691" y="685800"/>
            <a:ext cx="10616333" cy="212667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развитие индивидуальных способностей и навыков учеников. Объединить усилия школы и семьи для создания доброжелательного климата в классе.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18655" y="2909455"/>
            <a:ext cx="7135089" cy="364374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u="sng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Укрепление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связей между семьей и школой в целях обеспечения единства воспитательного воздействия на обучающихся и повышения его результативности;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одействие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совершенствованию условий для осуществления образовательного процесса, охраны жизни и здоровья обучающихся;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Привлечение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родительской общественности к активному участию в жизни школы, к организации педагогической пропаганды среди родителей и населения;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Предупреждение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разрешение конфликтных ситуаций.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453745" y="3048000"/>
            <a:ext cx="4558146" cy="35052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400" b="1" u="sng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школы и родителей осуществляется в формах: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собраний;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консультаций;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общешкольных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коллективно - творческих делах;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встреч.</a:t>
            </a:r>
          </a:p>
        </p:txBody>
      </p:sp>
    </p:spTree>
    <p:extLst>
      <p:ext uri="{BB962C8B-B14F-4D97-AF65-F5344CB8AC3E}">
        <p14:creationId xmlns:p14="http://schemas.microsoft.com/office/powerpoint/2010/main" val="39767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235528"/>
            <a:ext cx="10018713" cy="1662545"/>
          </a:xfrm>
        </p:spPr>
        <p:txBody>
          <a:bodyPr/>
          <a:lstStyle/>
          <a:p>
            <a:r>
              <a:rPr lang="ru-RU" altLang="ru-RU" sz="4400" dirty="0">
                <a:ln>
                  <a:noFill/>
                </a:ln>
                <a:solidFill>
                  <a:srgbClr val="FF0000"/>
                </a:solidFill>
                <a:latin typeface="Comic Sans MS" panose="030F0702030302020204" pitchFamily="66" charset="0"/>
              </a:rPr>
              <a:t>А вот и мы – </a:t>
            </a:r>
            <a:br>
              <a:rPr lang="ru-RU" altLang="ru-RU" sz="4400" dirty="0">
                <a:ln>
                  <a:noFill/>
                </a:ln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altLang="ru-RU" sz="4400" dirty="0">
                <a:ln>
                  <a:noFill/>
                </a:ln>
                <a:solidFill>
                  <a:srgbClr val="FF0000"/>
                </a:solidFill>
                <a:latin typeface="Comic Sans MS" panose="030F0702030302020204" pitchFamily="66" charset="0"/>
              </a:rPr>
              <a:t>РОДИТЕЛЬСКИЙ КОМИТЕТ</a:t>
            </a:r>
            <a:endParaRPr lang="ru-RU" dirty="0"/>
          </a:p>
        </p:txBody>
      </p:sp>
      <p:pic>
        <p:nvPicPr>
          <p:cNvPr id="3" name="Содержимое 3" descr="IMG_20170121_1219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133" y="1898073"/>
            <a:ext cx="5857875" cy="471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84" y="3978000"/>
            <a:ext cx="2887240" cy="288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366" y="3618000"/>
            <a:ext cx="3021300" cy="324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675" y="1530000"/>
            <a:ext cx="2861517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0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538515"/>
          </a:xfrm>
        </p:spPr>
        <p:txBody>
          <a:bodyPr/>
          <a:lstStyle/>
          <a:p>
            <a:r>
              <a:rPr lang="ru-RU" altLang="ru-RU" sz="4400" dirty="0">
                <a:ln>
                  <a:noFill/>
                </a:ln>
                <a:solidFill>
                  <a:srgbClr val="FF0000"/>
                </a:solidFill>
                <a:latin typeface="Comic Sans MS" panose="030F0702030302020204" pitchFamily="66" charset="0"/>
              </a:rPr>
              <a:t>Наши проекты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6344" y="1698171"/>
            <a:ext cx="10646680" cy="4804229"/>
          </a:xfrm>
        </p:spPr>
        <p:txBody>
          <a:bodyPr>
            <a:normAutofit/>
          </a:bodyPr>
          <a:lstStyle/>
          <a:p>
            <a:pPr marL="342900" lvl="0" indent="-342900" defTabSz="914400" fontAlgn="base"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 нашем классе 20 человек, из них 16 мальчиков и всего 4 девочки. 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У многих детей в нашем классе возникали проблемы в общении со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сверстниками. Были недопонимания, </a:t>
            </a:r>
            <a:r>
              <a:rPr lang="ru-RU" altLang="ru-RU" sz="2000" dirty="0" err="1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отвергнутость</a:t>
            </a: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одиночество. К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тому же в подростковом возрасте не редки конфликты в семье, а в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результате - потеря авторитета родителей.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	В целях сплочения наших детей, создания здоровой  атмосферы  в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классе, укрепления дружеских связей, а также для сближения родителей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 детьми мы организовали ряд мероприятий: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Совместные походы в кружки, в  детские научные центры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Выезды на природу и катание с горы 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Прогулки в парках 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Поход в развлекательный центр «</a:t>
            </a:r>
            <a:r>
              <a:rPr lang="en-US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Fan 24</a:t>
            </a: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»</a:t>
            </a:r>
          </a:p>
          <a:p>
            <a:pPr marL="342900" lvl="0" indent="-342900" defTabSz="914400" fontAlgn="base">
              <a:spcAft>
                <a:spcPct val="0"/>
              </a:spcAft>
              <a:buClrTx/>
              <a:buSzTx/>
              <a:buFontTx/>
              <a:buChar char="-"/>
            </a:pPr>
            <a:r>
              <a:rPr lang="ru-RU" alt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Совместно с преподавателями были организованы праздники и чаепития.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32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561801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Умницы-красавицы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всем мы очень нравимся.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Любим мы детей своих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и заботимся о них.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В школу каждый раз спешим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и помочь всегда хотим.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Любим петь, плясать, играть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и по-детски зажигать!!!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1" y="614809"/>
            <a:ext cx="288724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0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109" y="595745"/>
            <a:ext cx="5966773" cy="1537855"/>
          </a:xfrm>
        </p:spPr>
        <p:txBody>
          <a:bodyPr/>
          <a:lstStyle/>
          <a:p>
            <a:r>
              <a:rPr lang="ru-RU" sz="4000" b="1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Егорова </a:t>
            </a: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/>
            </a:r>
            <a:br>
              <a:rPr lang="ru-RU" sz="4000" b="1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Альбина </a:t>
            </a:r>
            <a:r>
              <a:rPr lang="ru-RU" sz="4000" b="1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Ниязовна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2618" y="2286000"/>
            <a:ext cx="5694218" cy="3321599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Люблю сад и огород. 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Всегда дел невпроворот.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Цветы, ягоды сажаю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И активно отдыхаю.</a:t>
            </a:r>
            <a:endParaRPr lang="ru-RU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8" t="1893" r="22780" b="-1893"/>
          <a:stretch/>
        </p:blipFill>
        <p:spPr>
          <a:xfrm>
            <a:off x="5776767" y="4388400"/>
            <a:ext cx="2264229" cy="2196000"/>
          </a:xfrm>
          <a:prstGeom prst="rect">
            <a:avLst/>
          </a:prstGeom>
        </p:spPr>
      </p:pic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r="14115"/>
          <a:stretch>
            <a:fillRect/>
          </a:stretch>
        </p:blipFill>
        <p:spPr/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0236">
            <a:off x="9671691" y="5093175"/>
            <a:ext cx="2425524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2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478972"/>
            <a:ext cx="10018713" cy="110671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D64A3B">
                    <a:lumMod val="75000"/>
                  </a:srgbClr>
                </a:solidFill>
                <a:latin typeface="Comic Sans MS" panose="030F0702030302020204" pitchFamily="66" charset="0"/>
              </a:rPr>
              <a:t>Егорова </a:t>
            </a:r>
            <a:r>
              <a:rPr lang="ru-RU" b="1" dirty="0" smtClean="0">
                <a:solidFill>
                  <a:srgbClr val="D64A3B">
                    <a:lumMod val="75000"/>
                  </a:srgbClr>
                </a:solidFill>
                <a:latin typeface="Comic Sans MS" panose="030F0702030302020204" pitchFamily="66" charset="0"/>
              </a:rPr>
              <a:t>Альбина </a:t>
            </a:r>
            <a:r>
              <a:rPr lang="ru-RU" b="1" dirty="0" err="1">
                <a:solidFill>
                  <a:srgbClr val="D64A3B">
                    <a:lumMod val="75000"/>
                  </a:srgbClr>
                </a:solidFill>
                <a:latin typeface="Comic Sans MS" panose="030F0702030302020204" pitchFamily="66" charset="0"/>
              </a:rPr>
              <a:t>Ниязовна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9803">
            <a:off x="1704975" y="1860550"/>
            <a:ext cx="2686050" cy="4762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761">
            <a:off x="8850723" y="2172080"/>
            <a:ext cx="2851112" cy="450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52"/>
          <a:stretch/>
        </p:blipFill>
        <p:spPr>
          <a:xfrm>
            <a:off x="5178057" y="1585685"/>
            <a:ext cx="3355893" cy="4716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057" y="5058000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6321" y="581891"/>
            <a:ext cx="6923449" cy="1427018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Хиялеева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b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Марина Александровна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r="14115"/>
          <a:stretch>
            <a:fillRect/>
          </a:stretch>
        </p:blipFill>
        <p:spPr>
          <a:xfrm>
            <a:off x="653557" y="942110"/>
            <a:ext cx="3280974" cy="4572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36322" y="2216726"/>
            <a:ext cx="6720114" cy="375458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Много я люблю на свете:</a:t>
            </a:r>
          </a:p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И рыбалку, и зимний каток,</a:t>
            </a:r>
          </a:p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И вкусных ягод полный кузовок.</a:t>
            </a:r>
          </a:p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А еще к душе мне</a:t>
            </a:r>
          </a:p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Делать украшенья.</a:t>
            </a:r>
            <a:endParaRPr lang="ru-RU" sz="32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846" y="4803928"/>
            <a:ext cx="2102442" cy="1836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1294" y="5272903"/>
            <a:ext cx="1798476" cy="15850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765" y="208909"/>
            <a:ext cx="1789322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2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275772"/>
            <a:ext cx="10018713" cy="1291771"/>
          </a:xfrm>
        </p:spPr>
        <p:txBody>
          <a:bodyPr/>
          <a:lstStyle/>
          <a:p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Хиялеева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Марина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лександровна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100" y="1567543"/>
            <a:ext cx="4657914" cy="3492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61" t="19713" r="36405" b="24120"/>
          <a:stretch/>
        </p:blipFill>
        <p:spPr>
          <a:xfrm>
            <a:off x="1698170" y="1390399"/>
            <a:ext cx="2162629" cy="32366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785" y="2572657"/>
            <a:ext cx="2515328" cy="378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099" y="4462657"/>
            <a:ext cx="1797456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9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086" y="406400"/>
            <a:ext cx="6313796" cy="1596571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Фёдорова </a:t>
            </a:r>
            <a:b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Ольга Евгеньевна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4743" y="2133600"/>
            <a:ext cx="6154139" cy="4005943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Я – спортсменка, активистка.</a:t>
            </a:r>
          </a:p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Жизнь проходит не без рисков.</a:t>
            </a:r>
          </a:p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Грамоты, медали получаю,</a:t>
            </a:r>
          </a:p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В спортивную жизнь </a:t>
            </a:r>
          </a:p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ребят класса вовлекаю!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167" r="2167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492">
            <a:off x="8737620" y="4648629"/>
            <a:ext cx="3528948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2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Фёдорова Ольга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вгеньевна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351" y="1965702"/>
            <a:ext cx="3359187" cy="46455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2191657"/>
            <a:ext cx="5232000" cy="39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8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СПАСИБО ЗА ВНИМАНИЕ!</a:t>
            </a:r>
            <a:endParaRPr lang="ru-RU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264" y="2036989"/>
            <a:ext cx="4333669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0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698</TotalTime>
  <Words>305</Words>
  <Application>Microsoft Office PowerPoint</Application>
  <PresentationFormat>Широкоэкранный</PresentationFormat>
  <Paragraphs>65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Comic Sans MS</vt:lpstr>
      <vt:lpstr>Corbel</vt:lpstr>
      <vt:lpstr>Times New Roman</vt:lpstr>
      <vt:lpstr>Параллакс</vt:lpstr>
      <vt:lpstr>ВИЗИТКА  РОДИТЕЛЬСКОГО КОМИТЕТА  4 а класса школы № 133</vt:lpstr>
      <vt:lpstr>Воспитывает всё: люди, вещи, явления,  но, прежде всего и дольше всего – люди.  Из них на первом месте – родители и педагоги.                                                                      А.С.Макаренко</vt:lpstr>
      <vt:lpstr> Основа основ – родительский дом.  В семейном кругу мы с вами растем. Пускаем в семье мы корни свои,  И в жизнь смело входим из дружной семьи. В семейном кругу мы жизнь создаем. Основа основ – родительский дом.  </vt:lpstr>
      <vt:lpstr>Структура родительского министерства</vt:lpstr>
      <vt:lpstr>Цель: выявление и развитие индивидуальных способностей и навыков учеников. Объединить усилия школы и семьи для создания доброжелательного климата в классе.</vt:lpstr>
      <vt:lpstr>А вот и мы –  РОДИТЕЛЬСКИЙ КОМИТЕТ</vt:lpstr>
      <vt:lpstr>Наши проекты</vt:lpstr>
      <vt:lpstr>Умницы-красавицы всем мы очень нравимся. Любим мы детей своих и заботимся о них. В школу каждый раз спешим и помочь всегда хотим. Любим петь, плясать, играть и по-детски зажигать!!!</vt:lpstr>
      <vt:lpstr>Егорова  Альбина Ниязовна</vt:lpstr>
      <vt:lpstr>Егорова Альбина Ниязовна</vt:lpstr>
      <vt:lpstr>Хиялеева  Марина Александровна</vt:lpstr>
      <vt:lpstr>Хиялеева Марина Александровна</vt:lpstr>
      <vt:lpstr>Фёдорова  Ольга Евгеньевна</vt:lpstr>
      <vt:lpstr>Фёдорова Ольга Евгеньевна</vt:lpstr>
      <vt:lpstr>СПАСИБО ЗА ВНИМАНИЕ!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22</cp:revision>
  <dcterms:created xsi:type="dcterms:W3CDTF">2017-03-22T12:43:47Z</dcterms:created>
  <dcterms:modified xsi:type="dcterms:W3CDTF">2017-03-23T00:22:30Z</dcterms:modified>
</cp:coreProperties>
</file>